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26"/>
  </p:notesMasterIdLst>
  <p:handoutMasterIdLst>
    <p:handoutMasterId r:id="rId27"/>
  </p:handoutMasterIdLst>
  <p:sldIdLst>
    <p:sldId id="322" r:id="rId3"/>
    <p:sldId id="502" r:id="rId4"/>
    <p:sldId id="544" r:id="rId5"/>
    <p:sldId id="545" r:id="rId6"/>
    <p:sldId id="536" r:id="rId7"/>
    <p:sldId id="549" r:id="rId8"/>
    <p:sldId id="551" r:id="rId9"/>
    <p:sldId id="537" r:id="rId10"/>
    <p:sldId id="555" r:id="rId11"/>
    <p:sldId id="556" r:id="rId12"/>
    <p:sldId id="557" r:id="rId13"/>
    <p:sldId id="558" r:id="rId14"/>
    <p:sldId id="560" r:id="rId15"/>
    <p:sldId id="561" r:id="rId16"/>
    <p:sldId id="566" r:id="rId17"/>
    <p:sldId id="567" r:id="rId18"/>
    <p:sldId id="568" r:id="rId19"/>
    <p:sldId id="559" r:id="rId20"/>
    <p:sldId id="562" r:id="rId21"/>
    <p:sldId id="564" r:id="rId22"/>
    <p:sldId id="563" r:id="rId23"/>
    <p:sldId id="547" r:id="rId24"/>
    <p:sldId id="423" r:id="rId25"/>
  </p:sldIdLst>
  <p:sldSz cx="12192000" cy="6858000"/>
  <p:notesSz cx="6858000" cy="9947275"/>
  <p:embeddedFontLst>
    <p:embeddedFont>
      <p:font typeface="Lato Light" panose="020B0604020202020204" charset="0"/>
      <p:regular r:id="rId28"/>
      <p:italic r:id="rId29"/>
    </p:embeddedFont>
    <p:embeddedFont>
      <p:font typeface="a_PlakatTitul" panose="020B0604020202020204" charset="-52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" panose="020B060402020202020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C35"/>
    <a:srgbClr val="E4594E"/>
    <a:srgbClr val="D61D7D"/>
    <a:srgbClr val="4F81BD"/>
    <a:srgbClr val="0D75BA"/>
    <a:srgbClr val="3498DB"/>
    <a:srgbClr val="D6DBE2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9764" autoAdjust="0"/>
  </p:normalViewPr>
  <p:slideViewPr>
    <p:cSldViewPr>
      <p:cViewPr varScale="1">
        <p:scale>
          <a:sx n="115" d="100"/>
          <a:sy n="115" d="100"/>
        </p:scale>
        <p:origin x="270" y="114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pos="2141"/>
        <p:guide orient="horz" pos="313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6711570389162"/>
          <c:y val="0.32781346944357037"/>
          <c:w val="0.43888026149510406"/>
          <c:h val="0.740610441272965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ED9A00"/>
              </a:solidFill>
            </c:spPr>
            <c:extLst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bubble3D val="0"/>
            <c:spPr>
              <a:solidFill>
                <a:srgbClr val="22BA59"/>
              </a:solidFill>
            </c:spPr>
            <c:extLst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bubble3D val="0"/>
            <c:spPr>
              <a:solidFill>
                <a:srgbClr val="D61C35"/>
              </a:solidFill>
            </c:spPr>
            <c:extLst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bubble3D val="0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cat>
            <c:strRef>
              <c:f>Лист1!$A$2:$A$6</c:f>
              <c:strCache>
                <c:ptCount val="5"/>
                <c:pt idx="0">
                  <c:v>пб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В рамках 2 и более видов надзора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5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suslugi.ru/600362/1/for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gosuslugi.ru/623642/1/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suslugi.ru/622942/1/form" TargetMode="External"/><Relationship Id="rId5" Type="http://schemas.openxmlformats.org/officeDocument/2006/relationships/hyperlink" Target="https://www.gosuslugi.ru/622663%20/1/form" TargetMode="External"/><Relationship Id="rId10" Type="http://schemas.openxmlformats.org/officeDocument/2006/relationships/hyperlink" Target="https://www.gosuslugi.ru/619990/1/form" TargetMode="External"/><Relationship Id="rId4" Type="http://schemas.openxmlformats.org/officeDocument/2006/relationships/hyperlink" Target="https://www.gosuslugi.ru/621302" TargetMode="External"/><Relationship Id="rId9" Type="http://schemas.openxmlformats.org/officeDocument/2006/relationships/hyperlink" Target="https://www.gosuslugi.ru/624062/1/for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gosuslugi.ru/610187/1/form" TargetMode="External"/><Relationship Id="rId7" Type="http://schemas.openxmlformats.org/officeDocument/2006/relationships/hyperlink" Target="https://www.gosuslugi.ru/610096/1/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suslugi.ru/622483/1/form" TargetMode="External"/><Relationship Id="rId5" Type="http://schemas.openxmlformats.org/officeDocument/2006/relationships/hyperlink" Target="https://www.gosuslugi.ru/620402/1/form" TargetMode="External"/><Relationship Id="rId4" Type="http://schemas.openxmlformats.org/officeDocument/2006/relationships/hyperlink" Target="https://www.gosuslugi.ru/622484/1/for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600355/l/for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publication.pravo.gov.ru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98" y="4371741"/>
            <a:ext cx="9489503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СОВЕРШЕНСТВОВАНИЕ ЗАКОНОДАТЕЛЬСТВА В РАМКАХ ПРЕДОСТАВЛЕНИЯ ГОСУДАРСТВЕННЫХ УСЛУГ В 2023 И 2024 ГОДАХ. ПРАКТИКА ОКАЗАНИЯ ГОСУДАРСТВЕННЫХ УСЛУГ В ЭЛЕКТРОННОМ ВИДЕ (С ИСПОЛЬЗОВАНИЕМ ЕПГУ)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915" y="6201309"/>
            <a:ext cx="3561048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ТКАЧЕНКО НАТАЛЬЯ БОРИСОВНА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ПОРЯДОК ПОДАЧИ И РАССМОТРЕНИЯ ДОСУДЕБНОЙ ЖАЛОБЫ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9831" y="1676377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Жалобы должны подаваться с 24 февраля 2024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16084" y="2224072"/>
            <a:ext cx="2373345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Через Единый портал </a:t>
            </a:r>
            <a:r>
              <a:rPr lang="ru-RU" dirty="0" err="1"/>
              <a:t>Госуслуг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92714" y="2224072"/>
            <a:ext cx="5367410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течение 30 календарных дней со дня, когда заявитель узнал или должен был узнать о нарушении своих прав</a:t>
            </a:r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9710788" y="1858941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2444701" y="1858941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33837" y="3027358"/>
            <a:ext cx="5842080" cy="69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Заявитель может отозвать жалобу. При этом повторное направление жалобы по тем же основаниям не допускается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4927585" y="2041507"/>
            <a:ext cx="109539" cy="949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773318" y="4341826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Рассмотрение Жалобы осуществляется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23979" y="4889521"/>
            <a:ext cx="270196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Через информационную систему </a:t>
            </a:r>
            <a:r>
              <a:rPr lang="ru-RU" b="1" dirty="0"/>
              <a:t>ГИС ТОР КНД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08825" y="4889521"/>
            <a:ext cx="379735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течение 15 рабочих дней со дня, ее регистрации</a:t>
            </a:r>
          </a:p>
        </p:txBody>
      </p:sp>
      <p:sp>
        <p:nvSpPr>
          <p:cNvPr id="28" name="Стрелка углом вверх 27"/>
          <p:cNvSpPr/>
          <p:nvPr/>
        </p:nvSpPr>
        <p:spPr>
          <a:xfrm flipH="1" flipV="1">
            <a:off x="2408188" y="4524390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9674275" y="4524390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927584" y="3757617"/>
            <a:ext cx="109538" cy="547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ОКАЗАНИЯ ГОСУДАРСТВЕННЫХ УСЛУГ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ПОСРЕДСТВОМ ЕПГУ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531875" y="1457299"/>
          <a:ext cx="9018712" cy="4669143"/>
        </p:xfrm>
        <a:graphic>
          <a:graphicData uri="http://schemas.openxmlformats.org/drawingml/2006/table">
            <a:tbl>
              <a:tblPr/>
              <a:tblGrid>
                <a:gridCol w="63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Ссылка на ЕПГУ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проведению экспертизы промышленной безопасности </a:t>
                      </a: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(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предоставляется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только в электронном виде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)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https://www.gosuslugi.ru/621302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https://www.gosuslugi.ru/622663 /1/form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эксплуатации взрывопожароопасных и химически опасных производственных объектов I, II и III классов опасности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defTabSz="892855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/622242/1/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form</a:t>
                      </a:r>
                      <a:endParaRPr lang="ru-RU" sz="1300" b="0" u="sng" kern="1200" dirty="0">
                        <a:solidFill>
                          <a:srgbClr val="0000FF"/>
                        </a:solidFill>
                        <a:latin typeface="Lato" charset="0"/>
                        <a:ea typeface="Times New Roman"/>
                        <a:cs typeface="Lato" charset="0"/>
                        <a:hlinkClick r:id="rId5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деятельности, связанной с обращением взрывчатых материалов промышленного назначения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https://gosuslugi.ru/622942/1/form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Регистрация опасных производственных объектов в государственном реестре опасных производственных объектов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/623642/1/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заключений экспертизы промышленной безопасности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 smtClean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/600405/1/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form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7.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/600362/1/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8.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ведение работ со взрывчатыми материалами промышленного назначения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/624062/1/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9.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постоянное применение взрывчатых веществ и изделий на их основе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/619990/1/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ОКАЗАНИЯ ГОСУДАРСТВЕННЫХ УСЛУГ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ПОСРЕДСТВОМ ЕПГУ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24761"/>
              </p:ext>
            </p:extLst>
          </p:nvPr>
        </p:nvGraphicFramePr>
        <p:xfrm>
          <a:off x="1379476" y="1411519"/>
          <a:ext cx="9018712" cy="5127396"/>
        </p:xfrm>
        <a:graphic>
          <a:graphicData uri="http://schemas.openxmlformats.org/drawingml/2006/table">
            <a:tbl>
              <a:tblPr/>
              <a:tblGrid>
                <a:gridCol w="63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Ссылка на ЕПГУ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Согласование планов и схем развития горных работ по видам полезных ископаемых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/610187/1/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3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11.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Утверждение деклараций безопасности поднадзорных гидротехнических сооружений, находящихся в эксплуатации 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/622484/1/</a:t>
                      </a:r>
                      <a:r>
                        <a:rPr lang="en-US" sz="1300" b="0" u="sng" kern="1200" dirty="0" smtClean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Внесение сведений о лифтах, подъемных платформах для инвалидов, пассажирских конвейерах (движущихся пешеходных дорожках) и эскалаторах, за исключением эскалаторов в метрополитенах, после осуществления их монтажа в реестр объектов, ведение которого осуществляется </a:t>
                      </a: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Ростехнадзором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/620402/1/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https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://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www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.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gosuslugi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.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ru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/622483/1/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form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Lato" charset="0"/>
                          <a:ea typeface="Times New Roman"/>
                          <a:cs typeface="Lato" charset="0"/>
                        </a:rPr>
                        <a:t>14.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Lato" charset="0"/>
                          <a:ea typeface="Times New Roman"/>
                          <a:cs typeface="Lato" charset="0"/>
                        </a:rPr>
                        <a:t>Подтверждение готовности работников к выполнению трудовых функций в сфере электроэнергетики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/610096/1/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form</a:t>
                      </a:r>
                      <a:r>
                        <a:rPr lang="ru-RU" sz="1300" b="0" u="sng" kern="1200" dirty="0"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согласованию правил эксплуатации гидротехнических сооружений (за исключением судоходных и портовых гидротехнических сооружений)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http://www.gosuslugi.ru/64838/1/info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16.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оформлению документов, удостоверяющих уточнённые границы горного отвода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 электронном виде не оказывается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17.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выдаче заключений о наличии (отсутствии) технической возможности присоединения к электрическим сетям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 электронном виде не оказывается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ПРЕИМУЩЕСТВА ПОЛУЧЕНИЯ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ГОСУДАРСТВЕННЫХ УСЛУГ ЧЕРЕЗ ЕПГУ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63778" y="1410293"/>
            <a:ext cx="6864443" cy="537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Преимущества </a:t>
            </a:r>
            <a:r>
              <a:rPr lang="ru-RU" sz="2000" b="1" dirty="0">
                <a:latin typeface="Lato Light" panose="020F0402020204030203" pitchFamily="34" charset="0"/>
                <a:cs typeface="Lato Light" panose="020F0402020204030203" pitchFamily="34" charset="0"/>
              </a:rPr>
              <a:t>получения государственных услуг через ЕПГУ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82686" y="2141896"/>
            <a:ext cx="3564396" cy="65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1. Возможность получения услуги из любого удобного места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82686" y="3377674"/>
            <a:ext cx="3564396" cy="62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2. Круглосуточная доступность портала</a:t>
            </a:r>
            <a:endParaRPr lang="ru-RU" dirty="0">
              <a:solidFill>
                <a:srgbClr val="FFC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02714" y="3914867"/>
            <a:ext cx="4053983" cy="63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5. Уменьшение финансовых издержек и административной нагрузки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99427" y="5165845"/>
            <a:ext cx="4070363" cy="65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6. Прозрачность оказания государственных услуг</a:t>
            </a:r>
            <a:endParaRPr lang="ru-RU" dirty="0">
              <a:solidFill>
                <a:srgbClr val="FFC000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77630" y="4563176"/>
            <a:ext cx="356471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3. Отсутствие очередей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02714" y="2666300"/>
            <a:ext cx="4047729" cy="87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C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4. Существенное сокращение сроков предоставления государственных услуг</a:t>
            </a: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ЧЕРЕЗ ЕПГУ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09831" y="1494600"/>
            <a:ext cx="6864443" cy="83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Для того, чтобы начать пользоваться государственными услугами через интернет необходимо зарегистрироваться на портале ЕПГУ.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Процесс регистрации на портале состоит из трех этапов</a:t>
            </a:r>
            <a:endParaRPr lang="ru-RU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9710788" y="1493807"/>
            <a:ext cx="417660" cy="955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2385942" y="1493810"/>
            <a:ext cx="387375" cy="955612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65052" y="2579011"/>
            <a:ext cx="3760839" cy="1649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Упрощенная учетная запись 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с ограниченным доступом к государственным услугам.</a:t>
            </a:r>
          </a:p>
          <a:p>
            <a:pPr algn="ctr"/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Для регистрации достаточно указать имя, фамилию, </a:t>
            </a:r>
            <a:r>
              <a:rPr lang="ru-RU" dirty="0" err="1">
                <a:latin typeface="Lato Light" panose="020F0402020204030203" pitchFamily="34" charset="0"/>
                <a:cs typeface="Lato Light" panose="020F0402020204030203" pitchFamily="34" charset="0"/>
              </a:rPr>
              <a:t>e-mail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 или номер телефона.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5892" y="4473116"/>
            <a:ext cx="4272021" cy="1980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Стандартная учетная запись 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с доступом к расширенному перечню государственных услуг. Для ее создания нужно указать СНИЛС и данные документа, удостоверяющего личность. Запись создается после проверки.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133609" y="2643604"/>
            <a:ext cx="4783203" cy="380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FF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Подтвержденная учетная запись </a:t>
            </a:r>
            <a:r>
              <a:rPr lang="ru-RU" sz="1600" dirty="0">
                <a:latin typeface="Lato Light" panose="020F0402020204030203" pitchFamily="34" charset="0"/>
                <a:cs typeface="Lato Light" panose="020F0402020204030203" pitchFamily="34" charset="0"/>
              </a:rPr>
              <a:t>с полным доступом к электронным государственным услугам. Необходимо лично подтвердить регистрационные данные одним из способов:</a:t>
            </a:r>
          </a:p>
          <a:p>
            <a:pPr algn="ctr"/>
            <a:r>
              <a:rPr lang="ru-RU" sz="1600" dirty="0">
                <a:latin typeface="Lato Light" panose="020F0402020204030203" pitchFamily="34" charset="0"/>
                <a:cs typeface="Lato Light" panose="020F0402020204030203" pitchFamily="34" charset="0"/>
              </a:rPr>
              <a:t>обратиться в Центр обслуживания;</a:t>
            </a:r>
          </a:p>
          <a:p>
            <a:pPr algn="ctr"/>
            <a:r>
              <a:rPr lang="ru-RU" sz="1600" dirty="0">
                <a:latin typeface="Lato Light" panose="020F0402020204030203" pitchFamily="34" charset="0"/>
                <a:cs typeface="Lato Light" panose="020F0402020204030203" pitchFamily="34" charset="0"/>
              </a:rPr>
              <a:t>получить код подтверждения личности по почте;</a:t>
            </a:r>
          </a:p>
          <a:p>
            <a:pPr algn="ctr"/>
            <a:r>
              <a:rPr lang="ru-RU" sz="1600" dirty="0">
                <a:latin typeface="Lato Light" panose="020F0402020204030203" pitchFamily="34" charset="0"/>
                <a:cs typeface="Lato Light" panose="020F0402020204030203" pitchFamily="34" charset="0"/>
              </a:rPr>
              <a:t>воспользоваться Усиленной квалифицированной электронной подписью или Универсальной электронной картой (УЭК).</a:t>
            </a:r>
          </a:p>
          <a:p>
            <a:pPr algn="ctr"/>
            <a:r>
              <a:rPr lang="ru-RU" sz="1600" dirty="0">
                <a:latin typeface="Lato Light" panose="020F0402020204030203" pitchFamily="34" charset="0"/>
                <a:cs typeface="Lato Light" panose="020F0402020204030203" pitchFamily="34" charset="0"/>
              </a:rPr>
              <a:t>Через подтвержденную учетную запись можно создать учетную запись юридического лица или индивидуального предпринимателя.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555940" y="2352924"/>
            <a:ext cx="175008" cy="1875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ЧЕРЕЗ ЕПГУ (НА ПРИМЕРЕ АТТЕСТАЦИИ)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498" y="1517196"/>
            <a:ext cx="8084021" cy="48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ЧЕРЕЗ ЕПГУ (НА ПРИМЕРЕ АТТЕСТАЦИИ)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10" y="1407632"/>
            <a:ext cx="4060827" cy="5045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23" y="1407631"/>
            <a:ext cx="4210965" cy="50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ЧЕРЕЗ ЕПГУ (НА ПРИМЕРЕ АТТЕСТАЦИИ)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076" y="1628801"/>
            <a:ext cx="9014381" cy="42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ЭКСПЕРИМЕНТ ПО ОПТИМИЗАЦИИ И АВТОМАТИЗАЦИИ ПРОЦЕССОВ РАЗРЕШИТЕЛЬНОЙ ДЕЯТЕЛЬНОСТИ, В ТОМ ЧИСЛЕ ЛИЦЕНЗИРОВАНИЯ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4081" y="1288618"/>
            <a:ext cx="9383841" cy="5322359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just"/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В соответствии с постановлением Правительства Российской Федерации от 30 июля 2021 года № 1279 </a:t>
            </a:r>
            <a:r>
              <a:rPr lang="ru-RU" b="1" dirty="0" err="1"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 участвует в проведении 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на территории Российской Федерации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эксперимента по оптимизации и автоматизации процессов разрешительной деятельности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, в том числе лицензирования.</a:t>
            </a:r>
          </a:p>
          <a:p>
            <a:pPr algn="just"/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Действие эксперимента продлено до 31 декабря 2024 г.</a:t>
            </a:r>
          </a:p>
          <a:p>
            <a:pPr algn="just"/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Целями эксперимента являются 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создание и апробация механизма упрощения и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ускорения предоставления разрешений (лицензий)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/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 участвует в эксперименте в рамках предоставления следующих </a:t>
            </a:r>
            <a:b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</a:b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4 государственных услуг по лицензированию видов деятельности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Лицензирование эксплуатации взрывопожароопасных и химически опасных производственных объектов I, II и III классов опасности;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Лицензирование деятельности, связанной с обращением взрывчатых материалов промышленного назначения;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Лицензирование деятельности по проведению экспертизы промышленной безопасности;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Лицензирование производства маркшейдерских работ.</a:t>
            </a:r>
          </a:p>
          <a:p>
            <a:pPr indent="-342900" algn="just"/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Экспериментальный режим реализуется 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при предоставлении государственных услуг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на основании заявлений, направленных заявителями только посредством</a:t>
            </a:r>
            <a:r>
              <a:rPr lang="ru-RU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ЕПГУ по адресу в информационно-телекоммуникационной сети «Интернет»:</a:t>
            </a:r>
          </a:p>
          <a:p>
            <a:pPr indent="-342900" algn="just"/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  <a:hlinkClick r:id="rId4"/>
              </a:rPr>
              <a:t>https://www.gosuslugi.rU/600355/l/form</a:t>
            </a:r>
            <a:r>
              <a:rPr lang="ru-RU" b="1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СРАВНЕНИЯ СРОКОВ ПРЕДОСТАВЛЕНИЯ ГОСУДАРСТВЕННЫХ УСЛУГ ЧЕРЕЗ ЕПГУ И В ОБЫЧНОМ ПОРЯДКЕ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89767"/>
              </p:ext>
            </p:extLst>
          </p:nvPr>
        </p:nvGraphicFramePr>
        <p:xfrm>
          <a:off x="1714440" y="1405890"/>
          <a:ext cx="8763120" cy="5288280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через 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проведению экспертизы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эксплуатации взрывопожароопасных и химически опасных производственных объектов I, II и III классов опасности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13-18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деятельности, связанной с обращением взрывчатых материалов промышленного назначения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13-18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Регистрация опасных производственных объектов в государственном реестре опасных производственных объектов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12/5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заключений экспертизы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7.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деклараций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712968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ВИДОВ ГОСУДАРСТВЕННЫХ УСЛУГ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856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7508" y="1420407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выдаче разрешений на ведение работ со взрывчатыми материалами промышленного назначения.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выдаче разрешений на постоянное применение взрывчатых веществ и изделий на их основе.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согласованию планов и схем развития горных работ по видам полезных ископаемых.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оформлению документов, удостоверяющих уточнённые границы горного отвода.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лицензированию эксплуатации взрывопожароопасных и химически опасных производственных объектов I, II и III классов опасности.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лицензированию производства маркшейдерских работ.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лицензированию по проведению экспертизы промышленной безопасности.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лицензированию деятельности, связанной с обращением взрывчатых материалов промышленного назначения.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регистрации опасных производственных объектов в государственном реестре опасных производственных объектов.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ведению реестра заключений экспертизы промышленной безопасности.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СРАВНЕНИЕ СРОКОВ ГОСУДАРСТВЕННЫХ УСЛУГ ЧЕРЕЗ ЕПГУ И В ОБЫЧНОМ ПОРЯДКЕ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40" y="1676377"/>
          <a:ext cx="8763120" cy="4220607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черех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8.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календарных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9.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ведение работ со взрывчатыми материалами промышленного назначения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17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постоянное применение взрывчатых веществ и изделий на их основе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11.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Рассмотрение заявления на согласование планов и схем развития горных работ по видам полезных ископаемых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Утверждение деклараций безопасности поднадзорных гидротехнических сооружений, находящихся в эксплуатации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календарных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1344" y="464886"/>
            <a:ext cx="8946995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Сравнение СРОКОВ ГОСУДАРСТВЕННЫХ УСЛУГ ЧЕРЕЗ ЕПГУ И В ОБЫЧНОМ ПОРЯДКЕ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40" y="1676376"/>
          <a:ext cx="8763120" cy="4387504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черех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Внесение сведений о лифтах, подъемных платформах для инвалидов, пассажирских конвейерах (движущихся пешеходных дорожках) и эскалаторах, за исключением эскалаторов в метрополитенах, после осуществления их монтажа в реестр объектов, ведение которого осуществляется Федеральной службой по экологическому, технологическому и атомному надзору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14.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допуск в эксплуатацию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энергопринимающих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установок потребителей электрической энергии, объектов по производству электрической энергии, объектов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электросетевого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хозяйства, объектов теплоснабжения и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теплопотребляющих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установок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21/11/8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20/10/7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Подтверждение готовности работников к выполнению трудовых функций в сфере электроэнергетики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423545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РОстЕХНАДЗОР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СОЦИАЛЬНЫХ СЕТЯХ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5521" y="1450524"/>
            <a:ext cx="8507529" cy="460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3613117" y="1641398"/>
            <a:ext cx="4965768" cy="64633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ПОДПИСЫВАЙТЕСЬ НА </a:t>
            </a:r>
            <a:r>
              <a:rPr lang="ru-RU" altLang="ru-RU" sz="1800" b="1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ТЕЛЕГРАМ-КАНАЛ </a:t>
            </a:r>
            <a:endParaRPr lang="ru-RU" altLang="ru-RU" sz="1800" b="1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И ГРУППУ ВКОНТАКТЕ РОСТЕХНАДЗОР </a:t>
            </a:r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2027548" y="2287729"/>
            <a:ext cx="8100900" cy="1200329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Изменения в законодательстве и нормативных актах, полезная информация и вакансии, официальные комментарии, новости. 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В сообществах можно получить оперативную обратную связь и справочную информацию, поучаствовать в опросах.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1426" y="3684592"/>
            <a:ext cx="1898676" cy="19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9547" y="3684591"/>
            <a:ext cx="1862163" cy="19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3"/>
          <p:cNvSpPr txBox="1">
            <a:spLocks noChangeArrowheads="1"/>
          </p:cNvSpPr>
          <p:nvPr/>
        </p:nvSpPr>
        <p:spPr bwMode="auto">
          <a:xfrm>
            <a:off x="1931505" y="5640330"/>
            <a:ext cx="3738518" cy="36933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Телеграм</a:t>
            </a:r>
            <a:r>
              <a:rPr lang="ru-RU" altLang="ru-RU" sz="1800" dirty="0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-канал </a:t>
            </a:r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endParaRPr lang="ru-RU" altLang="ru-RU" sz="180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5" name="TextBox 93"/>
          <p:cNvSpPr txBox="1">
            <a:spLocks noChangeArrowheads="1"/>
          </p:cNvSpPr>
          <p:nvPr/>
        </p:nvSpPr>
        <p:spPr bwMode="auto">
          <a:xfrm>
            <a:off x="6411611" y="5649758"/>
            <a:ext cx="3868342" cy="369332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Группа </a:t>
            </a:r>
            <a:r>
              <a:rPr lang="ru-RU" altLang="ru-RU" sz="1800" dirty="0" err="1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ВКонтакте</a:t>
            </a:r>
            <a:r>
              <a:rPr lang="ru-RU" altLang="ru-RU" sz="1800" dirty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altLang="ru-RU" sz="1800" dirty="0" err="1" smtClean="0">
                <a:solidFill>
                  <a:schemeClr val="bg1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Ростехнадзора</a:t>
            </a:r>
            <a:endParaRPr lang="ru-RU" altLang="ru-RU" sz="1800" dirty="0">
              <a:solidFill>
                <a:schemeClr val="bg1"/>
              </a:solidFill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</a:t>
            </a:r>
            <a:r>
              <a:rPr lang="ru-RU" sz="32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ВНИМАНИЕ!</a:t>
            </a:r>
            <a:endParaRPr lang="ru-RU" sz="32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712968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ВИДОВ ГОСУДАРСТВЕННЫХ УСЛУГ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7508" y="1420407"/>
            <a:ext cx="900100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организации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выдаче заключений о наличии (отсутствии) технической возможности присоединения к электрическим сетям.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подтверждению готовности работников к выполнению трудовых функций в сфере электроэнергетики.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утверждению деклараций безопасности поднадзорных гидротехнических сооружений, находящихся в эксплуатации.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latin typeface="Lato Light" panose="020B0604020202020204" charset="0"/>
                <a:cs typeface="Lato Light" panose="020B0604020202020204" charset="0"/>
              </a:rPr>
              <a:t>Государственная услуга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по согласованию правил эксплуатации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).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b="1" dirty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Государственная услуга </a:t>
            </a:r>
            <a:r>
              <a:rPr lang="ru-RU" sz="1600" dirty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по </a:t>
            </a:r>
            <a:r>
              <a:rPr lang="ru-RU" sz="1600" dirty="0" smtClean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внесению </a:t>
            </a:r>
            <a:r>
              <a:rPr lang="ru-RU" sz="1600" dirty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сведений о лифтах, подъемных платформах для инвалидов, пассажирских конвейерах (движущихся пешеходных дорожках) и эскалаторах, за исключением эскалаторов в метрополитенах, после осуществления их монтажа в реестр объектов, ведение которого осуществляется </a:t>
            </a:r>
            <a:r>
              <a:rPr lang="ru-RU" sz="1600" dirty="0" err="1" smtClean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Ростехнадзором</a:t>
            </a:r>
            <a:r>
              <a:rPr lang="ru-RU" sz="1600" dirty="0" smtClean="0">
                <a:solidFill>
                  <a:srgbClr val="000000"/>
                </a:solidFill>
                <a:latin typeface="Lato" charset="0"/>
                <a:ea typeface="Times New Roman"/>
                <a:cs typeface="Lato" charset="0"/>
              </a:rPr>
              <a:t>.</a:t>
            </a:r>
            <a:endParaRPr lang="ru-RU" sz="1600" dirty="0" smtClean="0">
              <a:latin typeface="Lato Light" panose="020B0604020202020204" charset="0"/>
              <a:cs typeface="Lato Light" panose="020B0604020202020204" charset="0"/>
            </a:endParaRPr>
          </a:p>
          <a:p>
            <a:pPr marL="342900" indent="-342900">
              <a:buFont typeface="+mj-lt"/>
              <a:buAutoNum type="arabicPeriod" startAt="11"/>
            </a:pPr>
            <a:endParaRPr lang="ru-RU" sz="1600" dirty="0" smtClean="0">
              <a:latin typeface="Lato Light" panose="020B0604020202020204" charset="0"/>
              <a:cs typeface="Lato Light" panose="020B0604020202020204" charset="0"/>
            </a:endParaRPr>
          </a:p>
          <a:p>
            <a:pPr marL="342900" indent="-342900">
              <a:buFont typeface="+mj-lt"/>
              <a:buAutoNum type="arabicPeriod" startAt="11"/>
            </a:pPr>
            <a:endParaRPr lang="ru-RU" sz="1600" dirty="0">
              <a:latin typeface="Lato Light" panose="020B0604020202020204" charset="0"/>
              <a:cs typeface="Lato Light" panose="020B0604020202020204" charset="0"/>
            </a:endParaRPr>
          </a:p>
          <a:p>
            <a:pPr marL="342900" indent="-342900">
              <a:buFont typeface="+mj-lt"/>
              <a:buAutoNum type="arabicPeriod" startAt="11"/>
            </a:pP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368660"/>
            <a:ext cx="8712968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ВИДОВ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ГОСУДАРСТВЕННЫХ УСЛУГ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3284"/>
              </p:ext>
            </p:extLst>
          </p:nvPr>
        </p:nvGraphicFramePr>
        <p:xfrm>
          <a:off x="323117" y="1182890"/>
          <a:ext cx="6196318" cy="426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Прямая соединительная линия 63"/>
          <p:cNvCxnSpPr/>
          <p:nvPr/>
        </p:nvCxnSpPr>
        <p:spPr>
          <a:xfrm>
            <a:off x="4452915" y="5218137"/>
            <a:ext cx="4771176" cy="179294"/>
          </a:xfrm>
          <a:prstGeom prst="bentConnector3">
            <a:avLst>
              <a:gd name="adj1" fmla="val 45834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3"/>
          <p:cNvCxnSpPr/>
          <p:nvPr/>
        </p:nvCxnSpPr>
        <p:spPr>
          <a:xfrm>
            <a:off x="4934315" y="2810629"/>
            <a:ext cx="4289777" cy="301156"/>
          </a:xfrm>
          <a:prstGeom prst="bentConnector3">
            <a:avLst>
              <a:gd name="adj1" fmla="val 39923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3"/>
          <p:cNvCxnSpPr/>
          <p:nvPr/>
        </p:nvCxnSpPr>
        <p:spPr>
          <a:xfrm flipV="1">
            <a:off x="5292715" y="3782350"/>
            <a:ext cx="3931377" cy="303885"/>
          </a:xfrm>
          <a:prstGeom prst="bentConnector3">
            <a:avLst>
              <a:gd name="adj1" fmla="val 34494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3"/>
          <p:cNvCxnSpPr/>
          <p:nvPr/>
        </p:nvCxnSpPr>
        <p:spPr>
          <a:xfrm flipV="1">
            <a:off x="4891071" y="4665178"/>
            <a:ext cx="4333020" cy="224342"/>
          </a:xfrm>
          <a:prstGeom prst="bentConnector3">
            <a:avLst>
              <a:gd name="adj1" fmla="val 40366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944014" y="2698740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944014" y="3830643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44014" y="4268799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44014" y="4999059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</a:p>
        </p:txBody>
      </p:sp>
      <p:cxnSp>
        <p:nvCxnSpPr>
          <p:cNvPr id="47" name="Прямая соединительная линия 63"/>
          <p:cNvCxnSpPr/>
          <p:nvPr/>
        </p:nvCxnSpPr>
        <p:spPr>
          <a:xfrm>
            <a:off x="3849747" y="2348030"/>
            <a:ext cx="5374344" cy="301466"/>
          </a:xfrm>
          <a:prstGeom prst="bentConnector3">
            <a:avLst>
              <a:gd name="adj1" fmla="val 51701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834475" y="2224071"/>
            <a:ext cx="3834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10</a:t>
            </a: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6935800" y="4816495"/>
            <a:ext cx="1789137" cy="46166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Lato" panose="020F0502020204030203" pitchFamily="34" charset="0"/>
              </a:rPr>
              <a:t>В рамках 2 и более видов надзора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6" name="TextBox 93"/>
          <p:cNvSpPr txBox="1">
            <a:spLocks noChangeArrowheads="1"/>
          </p:cNvSpPr>
          <p:nvPr/>
        </p:nvSpPr>
        <p:spPr bwMode="auto">
          <a:xfrm>
            <a:off x="6925016" y="2235752"/>
            <a:ext cx="1141849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Lato" panose="020F0502020204030203" pitchFamily="34" charset="0"/>
              </a:rPr>
              <a:t>ПБ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7" name="TextBox 93"/>
          <p:cNvSpPr txBox="1">
            <a:spLocks noChangeArrowheads="1"/>
          </p:cNvSpPr>
          <p:nvPr/>
        </p:nvSpPr>
        <p:spPr bwMode="auto">
          <a:xfrm>
            <a:off x="6925017" y="3849318"/>
            <a:ext cx="741043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Lato" panose="020F0502020204030203" pitchFamily="34" charset="0"/>
              </a:rPr>
              <a:t>ГТС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8" name="TextBox 93"/>
          <p:cNvSpPr txBox="1">
            <a:spLocks noChangeArrowheads="1"/>
          </p:cNvSpPr>
          <p:nvPr/>
        </p:nvSpPr>
        <p:spPr bwMode="auto">
          <a:xfrm>
            <a:off x="6925016" y="2760496"/>
            <a:ext cx="1142686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Lato" panose="020F0502020204030203" pitchFamily="34" charset="0"/>
              </a:rPr>
              <a:t>Энергетика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9" name="TextBox 93"/>
          <p:cNvSpPr txBox="1">
            <a:spLocks noChangeArrowheads="1"/>
          </p:cNvSpPr>
          <p:nvPr/>
        </p:nvSpPr>
        <p:spPr bwMode="auto">
          <a:xfrm>
            <a:off x="6927756" y="4332907"/>
            <a:ext cx="735075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Lato" panose="020F0502020204030203" pitchFamily="34" charset="0"/>
              </a:rPr>
              <a:t>Лифты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28909" y="364807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58%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79890" y="328294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18%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2916" y="401320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11%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0350" y="4560903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41733" y="4779981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363906"/>
            <a:ext cx="8970997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СФЕРЕ ОКАЗАНИЯ ГОСУДАРСТВЕННЫХ УСЛУГ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379477" y="1412776"/>
            <a:ext cx="8854649" cy="5260804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ctr">
              <a:spcAft>
                <a:spcPts val="12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Особенности разрешительной деятельности в Российской Федерации в 2024 году установленные Постановлением Правительства Российской Федерации от 23 декабря 2023 г. № 2269</a:t>
            </a:r>
          </a:p>
          <a:p>
            <a:pPr marL="57150" indent="-342900" algn="just">
              <a:spcAft>
                <a:spcPts val="1200"/>
              </a:spcAft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До 2030 года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не требуется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переоформление или внесение изменений в случае:</a:t>
            </a:r>
          </a:p>
          <a:p>
            <a:pPr marL="285750" indent="-285750" algn="just">
              <a:buFont typeface="Calibri" panose="020F0502020204030204" pitchFamily="34" charset="0"/>
              <a:buChar char="-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Изменения места нахождения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юридического лица или места жительства ИП;</a:t>
            </a:r>
          </a:p>
          <a:p>
            <a:pPr marL="285750" indent="-285750" algn="just">
              <a:buFont typeface="Calibri" panose="020F0502020204030204" pitchFamily="34" charset="0"/>
              <a:buChar char="-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Изменения места осуществления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лицензируемого вида деятельности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, связанного с переименованием географического объекта, улицы, площади или иной территории, изменением нумерации объекта адресации, в том числе почтового индекса;</a:t>
            </a:r>
          </a:p>
          <a:p>
            <a:pPr marL="285750" indent="-285750" algn="just">
              <a:buFont typeface="Calibri" panose="020F0502020204030204" pitchFamily="34" charset="0"/>
              <a:buChar char="-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Переименования или реорганизации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юридического лица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в форме преобразования, слияния либо присоединения.</a:t>
            </a:r>
          </a:p>
          <a:p>
            <a:pPr marL="5715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Не требуется оплата госпошлин за предоставление лицензии, внесение изменений или продление срока действия лицензии по заявлениям, поданным </a:t>
            </a:r>
            <a:b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</a:b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с 01 января 2024 года по 31 декабря 2029 года</a:t>
            </a:r>
          </a:p>
          <a:p>
            <a:pPr marL="5715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Заявление на получение выписки из реестра разрешений в единой универсальной форме может подаваться с использованием ЕПГУ.</a:t>
            </a:r>
            <a:endParaRPr lang="ru-RU" sz="18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РАЗРЕШИТЕЛЬНОЙ ДЕЯТЕЛЬНОСТИ В РОССИЙСКОЙ ФЕДЕРАЦИИ В 2024 ГОДУ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2336" y="1347760"/>
            <a:ext cx="9201276" cy="475297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600"/>
              </a:spcAft>
            </a:pP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До 31 декабря 2024 г. продлены особенности следующих разрешительных режимов.</a:t>
            </a:r>
          </a:p>
          <a:p>
            <a:pPr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Первичная аттестация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в области промышленной безопасности, по вопросам безопасности ГТС и безопасности в сфере электроэнергетики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проводится в срок не позднее 3 месяцев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со дня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назначения работника на соответствующую должность, перевода на другую работу и при заключении трудового договора с другим работодателем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800" dirty="0">
              <a:latin typeface="Lato Light" panose="020F0402020204030203" pitchFamily="34" charset="0"/>
              <a:cs typeface="Lato Light" panose="020F0402020204030203" pitchFamily="34" charset="0"/>
            </a:endParaRPr>
          </a:p>
          <a:p>
            <a:pPr indent="-342900" algn="just">
              <a:spcAft>
                <a:spcPts val="600"/>
              </a:spcAft>
              <a:buFont typeface="+mj-lt"/>
              <a:buAutoNum type="arabicPeriod" startAt="2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Установлены особенности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проведения аттестации, осуществление деятельности по проведению экспертизы промышленной безопасности и деятельности по эксплуатации взрывопожароопасных и химически опасных производственных объектов I, II и III классов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направленные на обеспечения трудовых прав работников, призванных на военную службу по мобилизации или поступивших на военную службу по контракту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– особенности касаются ослабления соответствующих требований в случае приостановления действие трудового договора на период прохождения работником военной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РАЗРЕШИТЕЛЬНОЙ ДЕЯТЕЛЬНОСТИ В РОССИЙСКОЙ ФЕДЕРАЦИИ В 2024 ГОДУ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81202" y="1539164"/>
            <a:ext cx="8854649" cy="64415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ctr"/>
            <a:r>
              <a:rPr lang="ru-RU" sz="1800" b="1" dirty="0">
                <a:solidFill>
                  <a:srgbClr val="D61C35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Ранее введенные в 2023 году особенности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 разрешительной деятельности </a:t>
            </a:r>
          </a:p>
          <a:p>
            <a:pPr indent="-285750" algn="ctr"/>
            <a:r>
              <a:rPr lang="ru-RU" sz="1800" b="1" dirty="0">
                <a:solidFill>
                  <a:srgbClr val="D61C35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не продлены на 2024 год.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1876" y="2384986"/>
            <a:ext cx="9128250" cy="384503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6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 2024 году больше не допускается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осуществление деятельности по эксплуатации взрывопожароопасных и химически опасных производственных объектов </a:t>
            </a:r>
            <a:r>
              <a:rPr lang="en-US" sz="1800" dirty="0">
                <a:latin typeface="Lato Light" panose="020F0402020204030203" pitchFamily="34" charset="0"/>
                <a:cs typeface="Lato Light" panose="020F0402020204030203" pitchFamily="34" charset="0"/>
              </a:rPr>
              <a:t>I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, II и III классов опасности и деятельности, связанной с обращением взрывчатых материалов промышленного назначения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без внесения изменений в реестр лицензий в связи с изменением адреса места осуществления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лицензируемого вида деятельности.</a:t>
            </a:r>
          </a:p>
          <a:p>
            <a:pPr indent="-342900" algn="just">
              <a:spcAft>
                <a:spcPts val="6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 2024 году больше не допускается эксплуатация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опасных производственных объектов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без представления декларации промышленной безопасности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, в случае истечения десяти лет со дня ее внесения в реестр, либо в случае изменения требований промышленной безопасности.</a:t>
            </a:r>
          </a:p>
          <a:p>
            <a:pPr indent="-342900" algn="just">
              <a:spcAft>
                <a:spcPts val="6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 2024 году больше не допускается эксплуатация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гидротехнических сооружений без внесения сведений в Российский регистр гидротехнических сооружений и соответствующего разрешения на эксплуатацию гидротехнических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ПРОВЕДЕНИИ АТТЕСТАЦИИ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5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437420" y="1523269"/>
            <a:ext cx="9317162" cy="477862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С 01 марта 2024 года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начали применяться нормы постановления Правительства Российской Федерации от 13 января 2023 года № 13 в части, касающейся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возможности представления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государственной у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слуги по аттестации посредством Единого портала государственных и муниципальных услуг (ЕПГУ)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;</a:t>
            </a:r>
          </a:p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Приказом Ростехнадзора от 09.08.2023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№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 285 актуализирован Перечень областей аттестации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в области промышленной безопасности, по вопросам безопасности гидротехнических сооружений, безопасности в сфере электроэнергетики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Из Перечня исключены 3 области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аттестации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и включены 7 новых областей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аттестации.</a:t>
            </a:r>
          </a:p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Большое количество изменений внесено в существующие области аттестации, в том числе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изложены в новой редакции наименования 14 областей аттестации, у ряда областей изменены шифры и т.д.</a:t>
            </a:r>
          </a:p>
          <a:p>
            <a:pPr algn="just">
              <a:spcAft>
                <a:spcPts val="400"/>
              </a:spcAft>
            </a:pP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Приказ вступает в силу с 01 сентября 2024 года.</a:t>
            </a:r>
          </a:p>
          <a:p>
            <a:pPr algn="just">
              <a:spcAft>
                <a:spcPts val="400"/>
              </a:spcAft>
            </a:pP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С текстом приказа можно ознакомиться на официальном интернет-портале правовой информации - 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  <a:hlinkClick r:id="rId5"/>
              </a:rPr>
              <a:t>http://publication.pravo.gov.ru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556" y="46488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5340" y="464886"/>
            <a:ext cx="8982999" cy="73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ОБЯЗАТЕЛЬНЫЙ ДОСУДЕБНЫЙ ПОРЯДОК ОБЖАЛОВАНИЯ РЕШЕНИЙ ГОСУДАРСТВЕННЫХ ОРГАНОВ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26305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404081" y="1592796"/>
            <a:ext cx="9383841" cy="458369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С 24 февраля 2024 года введён обязательный досудебный порядок обжалования решений лицензирующих и других разрешительных органов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Внесены изменения в ФЗ «Об организации предоставления государственных и муниципальных услуг» (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дополнен статьей 11.4 «Особенности досудебного обжалования в отдельных сферах предоставления государственных услуг»)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и ФЗ «О лицензировании отдельных видов деятельности» (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дополнен статьей 18.1 «Обжалование решений и действий (бездействия) лицензирующих органов»).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Согласно изменениям принятые в ходе предоставления государственных услуг решения и осуществлённые действия (бездействие) лицензирующего органа можно обжаловать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 досудебном и судебном порядке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Судебное обжалование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решений и действий (бездействия)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возможно только после их досудебного обжалования.</a:t>
            </a:r>
          </a:p>
          <a:p>
            <a:pPr algn="just">
              <a:spcAft>
                <a:spcPts val="1200"/>
              </a:spcAft>
            </a:pP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Досудебное обжалование 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осуществляется </a:t>
            </a:r>
            <a:r>
              <a:rPr lang="ru-RU" sz="1800" b="1" dirty="0">
                <a:latin typeface="Lato Light" panose="020F0402020204030203" pitchFamily="34" charset="0"/>
                <a:cs typeface="Lato Light" panose="020F0402020204030203" pitchFamily="34" charset="0"/>
              </a:rPr>
              <a:t>в соответствии со статьёй 11.4 </a:t>
            </a:r>
            <a:r>
              <a:rPr lang="ru-RU" sz="1800" dirty="0" err="1">
                <a:latin typeface="Lato Light" panose="020F0402020204030203" pitchFamily="34" charset="0"/>
                <a:cs typeface="Lato Light" panose="020F0402020204030203" pitchFamily="34" charset="0"/>
              </a:rPr>
              <a:t>ФЗ«Об</a:t>
            </a:r>
            <a:r>
              <a:rPr lang="ru-RU" sz="1800" dirty="0">
                <a:latin typeface="Lato Light" panose="020F0402020204030203" pitchFamily="34" charset="0"/>
                <a:cs typeface="Lato Light" panose="020F0402020204030203" pitchFamily="34" charset="0"/>
              </a:rPr>
              <a:t> организации предоставления государственных и муниципальных услуг».</a:t>
            </a:r>
            <a:endParaRPr lang="ru-RU" sz="18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14452</TotalTime>
  <Words>2297</Words>
  <Application>Microsoft Office PowerPoint</Application>
  <PresentationFormat>Широкоэкранный</PresentationFormat>
  <Paragraphs>279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Lato Light</vt:lpstr>
      <vt:lpstr>a_PlakatTitul</vt:lpstr>
      <vt:lpstr>Calibri</vt:lpstr>
      <vt:lpstr>Lato</vt:lpstr>
      <vt:lpstr>Times New Roman</vt:lpstr>
      <vt:lpstr>Arial</vt:lpstr>
      <vt:lpstr>Тема Office</vt:lpstr>
      <vt:lpstr>3_Тема Office</vt:lpstr>
      <vt:lpstr>СОВЕРШЕНСТВОВАНИЕ ЗАКОНОДАТЕЛЬСТВА В РАМКАХ ПРЕДОСТАВЛЕНИЯ ГОСУДАРСТВЕННЫХ УСЛУГ В 2023 И 2024 ГОДАХ. ПРАКТИКА ОКАЗАНИЯ ГОСУДАРСТВЕННЫХ УСЛУГ В ЭЛЕКТРОННОМ ВИДЕ (С ИСПОЛЬЗОВАНИЕМ ЕПГУ)</vt:lpstr>
      <vt:lpstr>ПЕРЕЧЕНЬ ОКАЗЫВАЕМЫХ  ВИДОВ ГОСУДАРСТВЕННЫХ УСЛУГ</vt:lpstr>
      <vt:lpstr>ПЕРЕЧЕНЬ ОКАЗЫВАЕМЫХ  ВИДОВ ГОСУДАРСТВЕННЫХ УСЛУГ</vt:lpstr>
      <vt:lpstr>ПЕРЕЧЕНЬ ОКАЗЫВАЕМЫХ ВИДОВ  ГОСУДАРСТВЕННЫХ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Ткаченко Наталья Борисовна</cp:lastModifiedBy>
  <cp:revision>894</cp:revision>
  <cp:lastPrinted>2024-05-16T08:59:13Z</cp:lastPrinted>
  <dcterms:created xsi:type="dcterms:W3CDTF">2018-02-26T10:08:29Z</dcterms:created>
  <dcterms:modified xsi:type="dcterms:W3CDTF">2024-05-21T08:11:01Z</dcterms:modified>
</cp:coreProperties>
</file>